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  <p:sldMasterId id="2147483659" r:id="rId3"/>
  </p:sldMasterIdLst>
  <p:notesMasterIdLst>
    <p:notesMasterId r:id="rId5"/>
  </p:notesMasterIdLst>
  <p:handoutMasterIdLst>
    <p:handoutMasterId r:id="rId6"/>
  </p:handoutMasterIdLst>
  <p:sldIdLst>
    <p:sldId id="467" r:id="rId4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9E2F"/>
    <a:srgbClr val="78BE20"/>
    <a:srgbClr val="FC7701"/>
    <a:srgbClr val="F2401F"/>
    <a:srgbClr val="FF3300"/>
    <a:srgbClr val="E7401F"/>
    <a:srgbClr val="007942"/>
    <a:srgbClr val="0066FF"/>
    <a:srgbClr val="FCDC41"/>
    <a:srgbClr val="324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79" autoAdjust="0"/>
    <p:restoredTop sz="95221" autoAdjust="0"/>
  </p:normalViewPr>
  <p:slideViewPr>
    <p:cSldViewPr snapToGrid="0" snapToObjects="1">
      <p:cViewPr varScale="1">
        <p:scale>
          <a:sx n="67" d="100"/>
          <a:sy n="67" d="100"/>
        </p:scale>
        <p:origin x="15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325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2BF15-CC46-4F83-A4A9-D6AA6EBEBC65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E12E7-533D-490C-A726-07D88BACB2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99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B8C13ED-9018-46D4-839C-FFF505109A27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ECB1083-D2D7-4D15-8A7E-3FFE75B35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45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CB1083-D2D7-4D15-8A7E-3FFE75B35E5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00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een-panormic_rv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" y="0"/>
            <a:ext cx="9231965" cy="6925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1BF-7BAA-B545-8A54-BD6165549183}" type="datetimeFigureOut">
              <a:rPr lang="en-US" smtClean="0"/>
              <a:pPr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0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991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198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052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965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02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61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86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705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87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329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7892"/>
            <a:ext cx="8229600" cy="4220806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0966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10966"/>
            <a:ext cx="2895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3248" y="6310966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01B4-8D36-43EA-9C61-A9C4DF6F6FEC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42B8-4953-4413-A21E-CF250FD740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63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046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82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102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701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015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95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262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313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74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47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525A-BFDB-494C-BA1E-2EC507A6D688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D54D-C86B-4BE8-BC46-4FBFB6A07B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98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445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0008"/>
            <a:ext cx="4038600" cy="4204524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0008"/>
            <a:ext cx="4038600" cy="4204525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0518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50518"/>
            <a:ext cx="2895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50518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1747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461985"/>
            <a:ext cx="4040188" cy="3670555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61985"/>
            <a:ext cx="4041775" cy="3670555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78335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1/14/2024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78335"/>
            <a:ext cx="2895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78335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881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1/14/2024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1BF-7BAA-B545-8A54-BD6165549183}" type="datetimeFigureOut">
              <a:rPr lang="en-US" smtClean="0"/>
              <a:pPr/>
              <a:t>1/14/2024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ll gre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 userDrawn="1"/>
        </p:nvSpPr>
        <p:spPr>
          <a:xfrm>
            <a:off x="38100" y="153454"/>
            <a:ext cx="9105900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400" dirty="0">
              <a:solidFill>
                <a:srgbClr val="509E2F"/>
              </a:solidFill>
              <a:latin typeface="Orgon Slab" panose="02000503000000020004" pitchFamily="50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128822" y="914729"/>
            <a:ext cx="4267200" cy="315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33CC33"/>
              </a:buClr>
              <a:buSzPct val="75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14300" indent="-114300">
              <a:buFontTx/>
              <a:buNone/>
            </a:pPr>
            <a:endParaRPr lang="en-US" altLang="en-US" sz="1200" b="1" dirty="0">
              <a:latin typeface="+mj-lt"/>
            </a:endParaRPr>
          </a:p>
          <a:p>
            <a:pPr marL="114300" indent="-114300">
              <a:buFontTx/>
              <a:buNone/>
            </a:pPr>
            <a:endParaRPr lang="en-US" altLang="en-US" sz="1200" b="1" dirty="0">
              <a:latin typeface="+mj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19050" y="4228305"/>
            <a:ext cx="4381500" cy="262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SzPct val="9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33CC33"/>
              </a:buClr>
              <a:buSzPct val="75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buSzTx/>
              <a:buFontTx/>
              <a:buNone/>
            </a:pPr>
            <a:endParaRPr lang="en-US" altLang="en-US" sz="1200" dirty="0">
              <a:latin typeface="Orgon Slab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4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F31BF-7BAA-B545-8A54-BD6165549183}" type="datetimeFigureOut">
              <a:rPr lang="en-US" smtClean="0"/>
              <a:pPr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green-stripe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5" y="0"/>
            <a:ext cx="9231965" cy="6925056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503300"/>
            <a:ext cx="1853965" cy="2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altLang="en-US" sz="1000" dirty="0">
                <a:solidFill>
                  <a:srgbClr val="006000"/>
                </a:solidFill>
                <a:latin typeface="Times New Roman" pitchFamily="18" charset="0"/>
              </a:rPr>
              <a:t>Ian Ferguson</a:t>
            </a:r>
            <a:r>
              <a:rPr lang="en-US" altLang="en-US" sz="1000" baseline="0" dirty="0">
                <a:solidFill>
                  <a:srgbClr val="006000"/>
                </a:solidFill>
                <a:latin typeface="Times New Roman" pitchFamily="18" charset="0"/>
              </a:rPr>
              <a:t> </a:t>
            </a:r>
            <a:r>
              <a:rPr lang="en-US" altLang="en-US" sz="1000" dirty="0">
                <a:solidFill>
                  <a:srgbClr val="006000"/>
                </a:solidFill>
                <a:latin typeface="Times New Roman" pitchFamily="18" charset="0"/>
              </a:rPr>
              <a:t>(ianf@mst.edu)</a:t>
            </a: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5067300" y="6503299"/>
            <a:ext cx="4148711" cy="2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000" baseline="0" dirty="0">
                <a:solidFill>
                  <a:srgbClr val="006000"/>
                </a:solidFill>
                <a:latin typeface="Times New Roman" pitchFamily="18" charset="0"/>
              </a:rPr>
              <a:t>College of Engineering and Computing: ABET Visit, </a:t>
            </a:r>
            <a:r>
              <a:rPr lang="en-US" altLang="en-US" sz="1000" dirty="0">
                <a:solidFill>
                  <a:srgbClr val="006000"/>
                </a:solidFill>
                <a:latin typeface="Times New Roman" pitchFamily="18" charset="0"/>
              </a:rPr>
              <a:t>Oct. 2014</a:t>
            </a:r>
            <a:r>
              <a:rPr lang="en-US" altLang="en-US" sz="1000" baseline="0" dirty="0">
                <a:solidFill>
                  <a:srgbClr val="006000"/>
                </a:solidFill>
                <a:latin typeface="Times New Roman" pitchFamily="18" charset="0"/>
              </a:rPr>
              <a:t> </a:t>
            </a:r>
            <a:r>
              <a:rPr lang="en-US" altLang="en-US" sz="1000" dirty="0">
                <a:solidFill>
                  <a:srgbClr val="006000"/>
                </a:solidFill>
                <a:latin typeface="Times New Roman" pitchFamily="18" charset="0"/>
              </a:rPr>
              <a:t>Slide [</a:t>
            </a:r>
            <a:fld id="{F872AE7D-4622-4700-AF22-F0D206F25D94}" type="slidenum">
              <a:rPr lang="en-US" altLang="en-US" sz="1000" smtClean="0">
                <a:solidFill>
                  <a:srgbClr val="006000"/>
                </a:solidFill>
                <a:latin typeface="Times New Roman" pitchFamily="18" charset="0"/>
              </a:rPr>
              <a:t>‹#›</a:t>
            </a:fld>
            <a:r>
              <a:rPr lang="en-US" altLang="en-US" sz="1000" dirty="0">
                <a:solidFill>
                  <a:srgbClr val="006000"/>
                </a:solidFill>
                <a:latin typeface="Times New Roman" pitchFamily="18" charset="0"/>
              </a:rPr>
              <a:t>]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430945"/>
            <a:ext cx="9214338" cy="321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01B4-8D36-43EA-9C61-A9C4DF6F6FEC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A42B8-4953-4413-A21E-CF250FD740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15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A525A-BFDB-494C-BA1E-2EC507A6D688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DD54D-C86B-4BE8-BC46-4FBFB6A07B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32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6.png"/><Relationship Id="rId7" Type="http://schemas.openxmlformats.org/officeDocument/2006/relationships/hyperlink" Target="https://scholar.google.com/citations?user=dV0N0U0AAAAJ&amp;hl=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olbrichtg@mst.edu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graph with different colored dots&#10;&#10;Description automatically generated">
            <a:extLst>
              <a:ext uri="{FF2B5EF4-FFF2-40B4-BE49-F238E27FC236}">
                <a16:creationId xmlns:a16="http://schemas.microsoft.com/office/drawing/2014/main" id="{3F2E23B3-CF68-E5C8-6D7C-EF62D5FF4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251" y="2761727"/>
            <a:ext cx="2207303" cy="1088533"/>
          </a:xfrm>
          <a:prstGeom prst="rect">
            <a:avLst/>
          </a:prstGeom>
        </p:spPr>
      </p:pic>
      <p:pic>
        <p:nvPicPr>
          <p:cNvPr id="22" name="Picture 21" descr="A screenshot of a computer&#10;&#10;Description automatically generated">
            <a:extLst>
              <a:ext uri="{FF2B5EF4-FFF2-40B4-BE49-F238E27FC236}">
                <a16:creationId xmlns:a16="http://schemas.microsoft.com/office/drawing/2014/main" id="{E05087FA-BA6C-2CA3-D574-0D244DEFB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511" y="991134"/>
            <a:ext cx="2850637" cy="1468262"/>
          </a:xfrm>
          <a:prstGeom prst="rect">
            <a:avLst/>
          </a:prstGeom>
        </p:spPr>
      </p:pic>
      <p:pic>
        <p:nvPicPr>
          <p:cNvPr id="17" name="Picture 16" descr="A graph with red dots&#10;&#10;Description automatically generated">
            <a:extLst>
              <a:ext uri="{FF2B5EF4-FFF2-40B4-BE49-F238E27FC236}">
                <a16:creationId xmlns:a16="http://schemas.microsoft.com/office/drawing/2014/main" id="{A0D8F022-BB54-DFF2-13B9-E2FD0AD38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7657" y="1027427"/>
            <a:ext cx="1346494" cy="1221144"/>
          </a:xfrm>
          <a:prstGeom prst="rect">
            <a:avLst/>
          </a:prstGeom>
        </p:spPr>
      </p:pic>
      <p:cxnSp>
        <p:nvCxnSpPr>
          <p:cNvPr id="2" name="Straight Connector 1"/>
          <p:cNvCxnSpPr/>
          <p:nvPr/>
        </p:nvCxnSpPr>
        <p:spPr>
          <a:xfrm flipV="1">
            <a:off x="4457700" y="831783"/>
            <a:ext cx="38100" cy="5871531"/>
          </a:xfrm>
          <a:prstGeom prst="line">
            <a:avLst/>
          </a:prstGeom>
          <a:ln>
            <a:solidFill>
              <a:srgbClr val="509E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11253" y="3878644"/>
            <a:ext cx="89494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38100" y="78059"/>
            <a:ext cx="9105900" cy="63876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>
                <a:solidFill>
                  <a:srgbClr val="509E2F"/>
                </a:solidFill>
                <a:latin typeface="Orgon Slab" panose="02000503000000020004" pitchFamily="50" charset="0"/>
              </a:rPr>
              <a:t>DEPARTMENT OF MATHEMATICS &amp; STATISTICS 			Missouri University of Science &amp; Technology</a:t>
            </a:r>
          </a:p>
          <a:p>
            <a:r>
              <a:rPr lang="en-US" sz="2800" dirty="0">
                <a:latin typeface="Orgon Slab" panose="02000503000000020004" pitchFamily="50" charset="0"/>
              </a:rPr>
              <a:t>Statistical Modeling of Genomic and Biomedical Data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59124" y="746972"/>
            <a:ext cx="4324354" cy="32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4300" indent="-1143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>
              <a:buNone/>
            </a:pPr>
            <a:r>
              <a:rPr lang="en-US" altLang="en-US" sz="1200" b="1" dirty="0">
                <a:solidFill>
                  <a:srgbClr val="509E2F"/>
                </a:solidFill>
                <a:latin typeface="Orgon Slab" panose="02000503000000020004" pitchFamily="50" charset="0"/>
              </a:rPr>
              <a:t>Overall Research Objectives:</a:t>
            </a:r>
          </a:p>
          <a:p>
            <a:r>
              <a:rPr lang="en-US" altLang="en-US" sz="1200" dirty="0">
                <a:latin typeface="Orgon Slab" panose="02000503000000020004" pitchFamily="50" charset="0"/>
              </a:rPr>
              <a:t>Developing statistical methods for inference-based analysis of biological data</a:t>
            </a:r>
          </a:p>
          <a:p>
            <a:r>
              <a:rPr lang="en-US" altLang="en-US" sz="1200" dirty="0">
                <a:latin typeface="Orgon Slab" panose="02000503000000020004" pitchFamily="50" charset="0"/>
              </a:rPr>
              <a:t>Collaborating with scientific teams to answer research questions using statistical methodology</a:t>
            </a:r>
          </a:p>
          <a:p>
            <a:pPr>
              <a:buNone/>
            </a:pPr>
            <a:endParaRPr lang="en-US" altLang="en-US" sz="1200" b="1" dirty="0">
              <a:solidFill>
                <a:srgbClr val="509E2F"/>
              </a:solidFill>
              <a:latin typeface="Orgon Slab" panose="02000503000000020004" pitchFamily="50" charset="0"/>
            </a:endParaRPr>
          </a:p>
          <a:p>
            <a:pPr>
              <a:buNone/>
            </a:pPr>
            <a:r>
              <a:rPr lang="en-US" altLang="en-US" sz="1200" b="1" dirty="0">
                <a:solidFill>
                  <a:srgbClr val="509E2F"/>
                </a:solidFill>
                <a:latin typeface="Orgon Slab" panose="02000503000000020004" pitchFamily="50" charset="0"/>
              </a:rPr>
              <a:t>Statistical  Genomics Topics: </a:t>
            </a:r>
          </a:p>
          <a:p>
            <a:r>
              <a:rPr lang="en-US" altLang="en-US" sz="1200" dirty="0">
                <a:latin typeface="Orgon Slab" panose="02000503000000020004" pitchFamily="50" charset="0"/>
              </a:rPr>
              <a:t>Detecting Differentially Methylated Regions</a:t>
            </a:r>
          </a:p>
          <a:p>
            <a:r>
              <a:rPr lang="en-US" altLang="en-US" sz="1200" dirty="0">
                <a:latin typeface="Orgon Slab" panose="02000503000000020004" pitchFamily="50" charset="0"/>
              </a:rPr>
              <a:t>Meta-Analysis of Gene Expression Data</a:t>
            </a:r>
          </a:p>
          <a:p>
            <a:endParaRPr lang="en-US" altLang="en-US" sz="1200" dirty="0">
              <a:latin typeface="Orgon Slab" panose="02000503000000020004" pitchFamily="50" charset="0"/>
            </a:endParaRPr>
          </a:p>
          <a:p>
            <a:pPr marL="0" indent="0">
              <a:buNone/>
            </a:pPr>
            <a:r>
              <a:rPr lang="en-US" altLang="en-US" sz="1200" b="1" dirty="0">
                <a:solidFill>
                  <a:srgbClr val="509E2F"/>
                </a:solidFill>
                <a:latin typeface="Orgon Slab" panose="02000503000000020004" pitchFamily="50" charset="0"/>
              </a:rPr>
              <a:t>Statistical Modeling of Biomedical Data Topics:</a:t>
            </a:r>
          </a:p>
          <a:p>
            <a:r>
              <a:rPr lang="en-US" altLang="en-US" sz="1200" dirty="0">
                <a:latin typeface="Orgon Slab" panose="02000503000000020004" pitchFamily="50" charset="0"/>
              </a:rPr>
              <a:t>Modeling Sleep in the Fruit Fly</a:t>
            </a:r>
          </a:p>
          <a:p>
            <a:r>
              <a:rPr lang="en-US" altLang="en-US" sz="1200" dirty="0">
                <a:latin typeface="Orgon Slab" panose="02000503000000020004" pitchFamily="50" charset="0"/>
              </a:rPr>
              <a:t>Statistical Methods for Explainability in Unsupervised Learning Applications of Biomedical Data</a:t>
            </a:r>
          </a:p>
          <a:p>
            <a:pPr marL="0" indent="0">
              <a:buNone/>
            </a:pPr>
            <a:endParaRPr lang="en-US" altLang="en-US" sz="1200" b="1" dirty="0">
              <a:solidFill>
                <a:srgbClr val="509E2F"/>
              </a:solidFill>
              <a:latin typeface="Orgon Slab" panose="02000503000000020004" pitchFamily="50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47646" y="4152473"/>
            <a:ext cx="4168197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9063" indent="-119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200" b="1" u="sng" dirty="0">
                <a:solidFill>
                  <a:srgbClr val="509E2F"/>
                </a:solidFill>
                <a:latin typeface="Orgon Slab" panose="02000503000000020004" pitchFamily="50" charset="0"/>
                <a:cs typeface="Arial" panose="020B0604020202020204" pitchFamily="34" charset="0"/>
              </a:rPr>
              <a:t>PoC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1200" dirty="0">
                <a:latin typeface="Orgon Slab" panose="02000503000000020004" pitchFamily="50" charset="0"/>
                <a:cs typeface="Arial" panose="020B0604020202020204" pitchFamily="34" charset="0"/>
              </a:rPr>
              <a:t>Gayla Olbricht, Professor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1200" dirty="0">
                <a:latin typeface="Orgon Slab" panose="02000503000000020004" pitchFamily="50" charset="0"/>
                <a:cs typeface="Arial" panose="020B0604020202020204" pitchFamily="34" charset="0"/>
              </a:rPr>
              <a:t>E-Mail: </a:t>
            </a:r>
            <a:r>
              <a:rPr lang="en-US" altLang="en-US" sz="1200" dirty="0">
                <a:latin typeface="Orgon Slab" panose="02000503000000020004" pitchFamily="50" charset="0"/>
                <a:cs typeface="Arial" panose="020B0604020202020204" pitchFamily="34" charset="0"/>
                <a:hlinkClick r:id="rId6"/>
              </a:rPr>
              <a:t>olbrichtg@mst.edu</a:t>
            </a:r>
            <a:r>
              <a:rPr lang="en-US" altLang="en-US" sz="1200" dirty="0">
                <a:latin typeface="Orgon Slab" panose="02000503000000020004" pitchFamily="50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1200" dirty="0">
                <a:latin typeface="Orgon Slab" panose="02000503000000020004" pitchFamily="50" charset="0"/>
                <a:cs typeface="Arial" panose="020B0604020202020204" pitchFamily="34" charset="0"/>
              </a:rPr>
              <a:t>Phone: 1-573-341-4913</a:t>
            </a:r>
            <a:endParaRPr lang="en-US" altLang="en-US" sz="1200" b="1" u="sng" dirty="0">
              <a:solidFill>
                <a:srgbClr val="0033CC"/>
              </a:solidFill>
              <a:latin typeface="Orgon Slab" panose="02000503000000020004" pitchFamily="50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u="sng" dirty="0">
                <a:solidFill>
                  <a:srgbClr val="509E2F"/>
                </a:solidFill>
                <a:latin typeface="Orgon Slab" panose="02000503000000020004" pitchFamily="50" charset="0"/>
                <a:cs typeface="Arial" panose="020B0604020202020204" pitchFamily="34" charset="0"/>
              </a:rPr>
              <a:t>Funding</a:t>
            </a:r>
          </a:p>
          <a:p>
            <a:pPr>
              <a:spcBef>
                <a:spcPct val="0"/>
              </a:spcBef>
            </a:pPr>
            <a:r>
              <a:rPr lang="en-US" altLang="en-US" sz="1200" dirty="0">
                <a:latin typeface="Orgon Slab" panose="02000503000000020004" pitchFamily="50" charset="0"/>
                <a:cs typeface="Arial" panose="020B0604020202020204" pitchFamily="34" charset="0"/>
              </a:rPr>
              <a:t>Funding agencies: NIH, Leonard Wood Institute, Missouri Department of Higher Education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515823" y="4140607"/>
            <a:ext cx="4474742" cy="155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9063" indent="-119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>
              <a:lnSpc>
                <a:spcPct val="105000"/>
              </a:lnSpc>
              <a:buNone/>
            </a:pPr>
            <a:r>
              <a:rPr lang="en-US" altLang="en-US" sz="1200" b="1" dirty="0">
                <a:solidFill>
                  <a:srgbClr val="509E2F"/>
                </a:solidFill>
                <a:latin typeface="Orgon Slab" panose="02000503000000020004" pitchFamily="50" charset="0"/>
                <a:cs typeface="Arial" panose="020B0604020202020204" pitchFamily="34" charset="0"/>
              </a:rPr>
              <a:t>Statistical Keywords</a:t>
            </a:r>
            <a:r>
              <a:rPr lang="en-US" altLang="en-US" sz="1200" dirty="0">
                <a:latin typeface="Orgon Slab" panose="02000503000000020004" pitchFamily="50" charset="0"/>
                <a:cs typeface="Arial" panose="020B0604020202020204" pitchFamily="34" charset="0"/>
              </a:rPr>
              <a:t>: Cluster analysis, functional data analysis, imputation, meta-analysis, multivariate statistics, multiple testing, regression</a:t>
            </a:r>
          </a:p>
          <a:p>
            <a:pPr>
              <a:lnSpc>
                <a:spcPct val="105000"/>
              </a:lnSpc>
              <a:buNone/>
            </a:pPr>
            <a:r>
              <a:rPr lang="en-US" altLang="en-US" sz="1200" b="1" dirty="0">
                <a:solidFill>
                  <a:srgbClr val="509E2F"/>
                </a:solidFill>
                <a:latin typeface="Orgon Slab" panose="02000503000000020004" pitchFamily="50" charset="0"/>
                <a:cs typeface="Arial" panose="020B0604020202020204" pitchFamily="34" charset="0"/>
              </a:rPr>
              <a:t>Biomedical Data Keywords: </a:t>
            </a:r>
            <a:r>
              <a:rPr lang="en-US" altLang="en-US" sz="1200" dirty="0">
                <a:latin typeface="Orgon Slab" panose="02000503000000020004" pitchFamily="50" charset="0"/>
                <a:cs typeface="Arial" panose="020B0604020202020204" pitchFamily="34" charset="0"/>
              </a:rPr>
              <a:t>Traumatic brain injury (TBI), sleep, cancer, mesenchymal stem cells</a:t>
            </a:r>
          </a:p>
          <a:p>
            <a:pPr>
              <a:lnSpc>
                <a:spcPct val="105000"/>
              </a:lnSpc>
              <a:buNone/>
            </a:pPr>
            <a:r>
              <a:rPr lang="en-US" altLang="en-US" sz="1200" b="1" dirty="0">
                <a:solidFill>
                  <a:srgbClr val="509E2F"/>
                </a:solidFill>
                <a:latin typeface="Orgon Slab" panose="02000503000000020004" pitchFamily="50" charset="0"/>
                <a:cs typeface="Arial" panose="020B0604020202020204" pitchFamily="34" charset="0"/>
              </a:rPr>
              <a:t>Publications: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Orgon Slab" panose="02000503000000020004" pitchFamily="50" charset="0"/>
                <a:cs typeface="Arial" panose="020B0604020202020204" pitchFamily="34" charset="0"/>
                <a:hlinkClick r:id="rId7"/>
              </a:rPr>
              <a:t>Link to my publications</a:t>
            </a:r>
            <a:endParaRPr lang="en-US" altLang="en-US" sz="1200" dirty="0">
              <a:latin typeface="Orgon Slab" panose="02000503000000020004" pitchFamily="50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 person smiling in front of a x-ray&#10;&#10;Description automatically generated">
            <a:extLst>
              <a:ext uri="{FF2B5EF4-FFF2-40B4-BE49-F238E27FC236}">
                <a16:creationId xmlns:a16="http://schemas.microsoft.com/office/drawing/2014/main" id="{8311BFC2-B109-6AFD-B1AE-E47E96513F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8410" y="4057805"/>
            <a:ext cx="1694517" cy="104391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B75250F-ABDE-B5C6-E11A-410840C212CA}"/>
              </a:ext>
            </a:extLst>
          </p:cNvPr>
          <p:cNvSpPr txBox="1"/>
          <p:nvPr/>
        </p:nvSpPr>
        <p:spPr>
          <a:xfrm>
            <a:off x="5328945" y="745203"/>
            <a:ext cx="3219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Orgon Slab" panose="02000503000000020004" pitchFamily="50" charset="0"/>
              </a:rPr>
              <a:t>Differential methylation testing</a:t>
            </a:r>
          </a:p>
        </p:txBody>
      </p:sp>
      <p:pic>
        <p:nvPicPr>
          <p:cNvPr id="31" name="Picture 30" descr="A grid with brown squares and black letters&#10;&#10;Description automatically generated">
            <a:extLst>
              <a:ext uri="{FF2B5EF4-FFF2-40B4-BE49-F238E27FC236}">
                <a16:creationId xmlns:a16="http://schemas.microsoft.com/office/drawing/2014/main" id="{311512E8-1ED8-B96D-D01C-5D9D6AD175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5003" y="2797407"/>
            <a:ext cx="1758089" cy="92477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BF612C9-C475-CE18-8360-539E9892F072}"/>
              </a:ext>
            </a:extLst>
          </p:cNvPr>
          <p:cNvSpPr txBox="1"/>
          <p:nvPr/>
        </p:nvSpPr>
        <p:spPr>
          <a:xfrm>
            <a:off x="4537657" y="2535445"/>
            <a:ext cx="56864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Orgon Slab" panose="02000503000000020004" pitchFamily="50" charset="0"/>
              </a:rPr>
              <a:t>Visualizing and explaining TBI clusters via statistical analysis</a:t>
            </a:r>
          </a:p>
        </p:txBody>
      </p:sp>
    </p:spTree>
    <p:extLst>
      <p:ext uri="{BB962C8B-B14F-4D97-AF65-F5344CB8AC3E}">
        <p14:creationId xmlns:p14="http://schemas.microsoft.com/office/powerpoint/2010/main" val="1754063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9975</TotalTime>
  <Words>168</Words>
  <Application>Microsoft Office PowerPoint</Application>
  <PresentationFormat>On-screen Show (4:3)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Orgon Slab</vt:lpstr>
      <vt:lpstr>Times New Roman</vt:lpstr>
      <vt:lpstr>Office Theme</vt:lpstr>
      <vt:lpstr>1_Custom Design</vt:lpstr>
      <vt:lpstr>Custom Design</vt:lpstr>
      <vt:lpstr>PowerPoint Presentation</vt:lpstr>
    </vt:vector>
  </TitlesOfParts>
  <Company>Missouri University of Science and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 Miner</dc:creator>
  <cp:lastModifiedBy>Olbricht, Gayla R.</cp:lastModifiedBy>
  <cp:revision>446</cp:revision>
  <cp:lastPrinted>2014-10-02T23:52:06Z</cp:lastPrinted>
  <dcterms:created xsi:type="dcterms:W3CDTF">2011-01-20T20:51:22Z</dcterms:created>
  <dcterms:modified xsi:type="dcterms:W3CDTF">2024-01-15T07:41:49Z</dcterms:modified>
</cp:coreProperties>
</file>